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93" r:id="rId3"/>
    <p:sldId id="294" r:id="rId4"/>
    <p:sldId id="297" r:id="rId5"/>
    <p:sldId id="298" r:id="rId6"/>
    <p:sldId id="296" r:id="rId7"/>
    <p:sldId id="295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>
      <p:cViewPr varScale="1">
        <p:scale>
          <a:sx n="128" d="100"/>
          <a:sy n="128" d="100"/>
        </p:scale>
        <p:origin x="248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E604C8-87B4-19B5-DEFD-CCC77B403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D751E6-E3A5-0BC7-A80E-74026F8F6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720667-92CB-2032-13F9-76D08C659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30EB-3370-8547-A7D2-C220BE881F1E}" type="datetimeFigureOut">
              <a:rPr lang="it-IT" smtClean="0"/>
              <a:t>10/03/23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21F4CE-5D20-81D5-2D62-F2830B98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6A8803-925F-02CB-2572-98F376CA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4EA3-2E78-C446-B83E-E9F6DB9F04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66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24B5EE-6C0F-E397-AF3B-72188B26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0A8A2E-354C-5AF5-CE3D-F83FC7E41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168670-7B60-B99E-C41A-DE9EACBC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30EB-3370-8547-A7D2-C220BE881F1E}" type="datetimeFigureOut">
              <a:rPr lang="it-IT" smtClean="0"/>
              <a:t>10/03/23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D367AA-C384-AC05-6690-346686FF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86DAEE-858D-A63B-F29D-BE776947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4EA3-2E78-C446-B83E-E9F6DB9F04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02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417635F-0463-EEAE-363E-2B45FAB7B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A2132F-67C5-3D0C-60D6-E91C775DA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4345D4-4DAB-5C71-C1EB-223EF816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30EB-3370-8547-A7D2-C220BE881F1E}" type="datetimeFigureOut">
              <a:rPr lang="it-IT" smtClean="0"/>
              <a:t>10/03/23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4AD3B9-7678-F52C-64F4-2203033E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691651-4410-1DE5-7FCE-5EE9C39A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4EA3-2E78-C446-B83E-E9F6DB9F04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59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ADBAFF-DD9C-0091-795F-C9ADE955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97AC58-B473-1C03-6B90-93200B533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78B1B0-E7A9-F385-CD26-F2DA55C47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30EB-3370-8547-A7D2-C220BE881F1E}" type="datetimeFigureOut">
              <a:rPr lang="it-IT" smtClean="0"/>
              <a:t>10/03/23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1035C4-4BC3-18D1-9251-87D7141C0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71D014-081A-EA78-829F-07852B6A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4EA3-2E78-C446-B83E-E9F6DB9F04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87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A8445D-B70C-F803-71CD-34EBBF73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744D38-9400-4427-DCD5-90AB3570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169D5A-23A7-DF8A-8911-068BDEF81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30EB-3370-8547-A7D2-C220BE881F1E}" type="datetimeFigureOut">
              <a:rPr lang="it-IT" smtClean="0"/>
              <a:t>10/03/23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DF935D-7E87-D415-59CF-326076CD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97A552-DA0C-F9B6-4AB3-3A693561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4EA3-2E78-C446-B83E-E9F6DB9F04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32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4A3B26-B527-42FD-F20B-EB485DE4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7A3425-3E34-8A37-4303-5621D14D4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DF4278-AED0-6641-A80A-61B760551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0E6848-8394-BE3F-3D65-A01192DB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30EB-3370-8547-A7D2-C220BE881F1E}" type="datetimeFigureOut">
              <a:rPr lang="it-IT" smtClean="0"/>
              <a:t>10/03/23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1F0CEA-C84D-7D06-8C87-8BA32735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6E5020-2AD6-6446-52C3-650C1023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4EA3-2E78-C446-B83E-E9F6DB9F04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34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D4C269-5314-6FB0-0586-A33A5848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6E4ED-9CC0-3498-3F4E-DBB561795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155A8F-C633-9A5F-2F24-9F544CDAF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BF4D75-5662-D822-9584-4BAFF5E3F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D05E8E4-736B-4609-61A2-ADF7611B5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7912D7C-DAC1-7719-1361-9C5B0837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30EB-3370-8547-A7D2-C220BE881F1E}" type="datetimeFigureOut">
              <a:rPr lang="it-IT" smtClean="0"/>
              <a:t>10/03/23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5A4D81A-C88B-440B-F730-0ED2C718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5C6131E-7F81-DA59-AC68-43BD7ABF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4EA3-2E78-C446-B83E-E9F6DB9F04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08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7BB44F-0895-56AD-D138-16A84542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D6DEC2-8055-1869-9AEC-A23CC1E9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30EB-3370-8547-A7D2-C220BE881F1E}" type="datetimeFigureOut">
              <a:rPr lang="it-IT" smtClean="0"/>
              <a:t>10/03/23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295B664-7CF9-977F-B907-90311B0D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18AC6C-635F-ABCA-EC61-9237134A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4EA3-2E78-C446-B83E-E9F6DB9F04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87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89AB56D-B8C8-B984-985D-1002B4D0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30EB-3370-8547-A7D2-C220BE881F1E}" type="datetimeFigureOut">
              <a:rPr lang="it-IT" smtClean="0"/>
              <a:t>10/03/23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83AF8E-29EE-6369-C0D4-13660B06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8F3D56-471E-0C5A-2ED0-0C4C88CA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4EA3-2E78-C446-B83E-E9F6DB9F04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14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079047-53D8-972C-113E-C5E9717D9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6131FA-65BA-F98B-87B0-4F43542B0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CBA41D-D1C0-B618-E6EB-7468A4F03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1ABE98-331F-C0F7-9FEF-7F8DFB3D0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30EB-3370-8547-A7D2-C220BE881F1E}" type="datetimeFigureOut">
              <a:rPr lang="it-IT" smtClean="0"/>
              <a:t>10/03/23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2EECE7-3A56-6973-59E8-2430DDC3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828EA2-EE61-5D0E-FBDF-6E7CF8A0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4EA3-2E78-C446-B83E-E9F6DB9F04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28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ED86BB-BC60-C125-D4D2-FC288321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CFE365-8A46-95D9-E622-3C0121D31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C1B72B-E3F0-6720-5041-20BD14F1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B3DFF3-AA23-59A7-50EE-EA627E38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30EB-3370-8547-A7D2-C220BE881F1E}" type="datetimeFigureOut">
              <a:rPr lang="it-IT" smtClean="0"/>
              <a:t>10/03/23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47A58B-B60E-5990-9BCB-D2A16D13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D174F4-F01A-DFE5-02AA-9F713F83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4EA3-2E78-C446-B83E-E9F6DB9F04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82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CE76B3F-2A16-4861-6E17-87DC5FF3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49B39C-8553-499E-DDDE-4856DC05E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7FCAC3-ED22-1F45-0842-7395998AD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130EB-3370-8547-A7D2-C220BE881F1E}" type="datetimeFigureOut">
              <a:rPr lang="it-IT" smtClean="0"/>
              <a:t>10/03/23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10D089-5898-2043-85B4-5C6FAE6D4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53060C-9BA1-3BEE-E180-52E8B7E0C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74EA3-2E78-C446-B83E-E9F6DB9F04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4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olo 1">
            <a:extLst>
              <a:ext uri="{FF2B5EF4-FFF2-40B4-BE49-F238E27FC236}">
                <a16:creationId xmlns:a16="http://schemas.microsoft.com/office/drawing/2014/main" id="{E7C6351C-CE05-4BB4-1F6C-7E063DD6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it-IT" sz="5500" dirty="0">
                <a:solidFill>
                  <a:srgbClr val="2836C0"/>
                </a:solidFill>
                <a:latin typeface="Algerian" panose="020F0502020204030204" pitchFamily="34" charset="0"/>
                <a:cs typeface="Algerian" panose="020F0502020204030204" pitchFamily="34" charset="0"/>
              </a:rPr>
              <a:t>IP PROTECTION</a:t>
            </a: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A43D6926-E17B-EF13-6DBC-F749281B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6278217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2836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Meaning: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2836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PROPERTY PROTECTION</a:t>
            </a:r>
          </a:p>
          <a:p>
            <a:pPr marL="0" indent="0">
              <a:buNone/>
            </a:pPr>
            <a:endParaRPr lang="en-US" sz="3200" b="1" dirty="0">
              <a:solidFill>
                <a:srgbClr val="2836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3200" dirty="0">
                <a:solidFill>
                  <a:srgbClr val="2836C0"/>
                </a:solidFill>
              </a:rPr>
              <a:t>Intangible</a:t>
            </a:r>
          </a:p>
          <a:p>
            <a:pPr marL="428625" indent="-428625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3200" dirty="0">
                <a:solidFill>
                  <a:srgbClr val="2836C0"/>
                </a:solidFill>
              </a:rPr>
              <a:t>For a limited period of time</a:t>
            </a:r>
          </a:p>
          <a:p>
            <a:pPr marL="428625" indent="-428625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3200" dirty="0">
                <a:solidFill>
                  <a:srgbClr val="2836C0"/>
                </a:solidFill>
              </a:rPr>
              <a:t>Indivisible</a:t>
            </a:r>
          </a:p>
          <a:p>
            <a:pPr marL="0" indent="0">
              <a:lnSpc>
                <a:spcPct val="93000"/>
              </a:lnSpc>
              <a:buClr>
                <a:srgbClr val="000000"/>
              </a:buClr>
              <a:buSzPct val="100000"/>
              <a:buNone/>
            </a:pPr>
            <a:endParaRPr lang="en-US" altLang="it-IT" sz="2000" b="1" dirty="0">
              <a:solidFill>
                <a:srgbClr val="2836C0"/>
              </a:solidFill>
            </a:endParaRP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F92FDCC-4AB4-DAB6-6742-06DCCB7A0B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64" b="32930"/>
          <a:stretch/>
        </p:blipFill>
        <p:spPr>
          <a:xfrm>
            <a:off x="9273209" y="0"/>
            <a:ext cx="2915743" cy="373711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F3C0E0DD-1A4F-8734-3FE8-8C283A73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219855"/>
            <a:ext cx="754912" cy="8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03BB93-BF93-30DE-118D-16BF1396063E}"/>
              </a:ext>
            </a:extLst>
          </p:cNvPr>
          <p:cNvSpPr txBox="1"/>
          <p:nvPr/>
        </p:nvSpPr>
        <p:spPr>
          <a:xfrm>
            <a:off x="10262602" y="5380672"/>
            <a:ext cx="19293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IP4ENGINEERS</a:t>
            </a:r>
          </a:p>
          <a:p>
            <a:pPr algn="ctr"/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Property Protection for Engineers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DFAD112-7D0E-0DC6-AC91-0507E1D6B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7721" y="4115194"/>
            <a:ext cx="1049580" cy="1063421"/>
          </a:xfrm>
          <a:prstGeom prst="rect">
            <a:avLst/>
          </a:prstGeom>
        </p:spPr>
      </p:pic>
      <p:pic>
        <p:nvPicPr>
          <p:cNvPr id="4" name="Audio Recording 10 mar 2023, 15:34:57">
            <a:hlinkClick r:id="" action="ppaction://media"/>
            <a:extLst>
              <a:ext uri="{FF2B5EF4-FFF2-40B4-BE49-F238E27FC236}">
                <a16:creationId xmlns:a16="http://schemas.microsoft.com/office/drawing/2014/main" id="{332349F1-96BA-11FF-BD34-D901A03C6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7341" y="6086475"/>
            <a:ext cx="812800" cy="8128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BC103F-5070-F305-EAB0-A061CF11BB1A}"/>
              </a:ext>
            </a:extLst>
          </p:cNvPr>
          <p:cNvSpPr txBox="1"/>
          <p:nvPr/>
        </p:nvSpPr>
        <p:spPr>
          <a:xfrm>
            <a:off x="1228475" y="6302836"/>
            <a:ext cx="205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⬅️ </a:t>
            </a:r>
            <a:r>
              <a:rPr lang="it-IT" dirty="0">
                <a:solidFill>
                  <a:srgbClr val="FF0000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240873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olo 1">
            <a:extLst>
              <a:ext uri="{FF2B5EF4-FFF2-40B4-BE49-F238E27FC236}">
                <a16:creationId xmlns:a16="http://schemas.microsoft.com/office/drawing/2014/main" id="{E7C6351C-CE05-4BB4-1F6C-7E063DD6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it-IT" sz="5500" dirty="0">
                <a:solidFill>
                  <a:srgbClr val="2836C0"/>
                </a:solidFill>
                <a:latin typeface="Algerian" panose="020F0502020204030204" pitchFamily="34" charset="0"/>
                <a:cs typeface="Algerian" panose="020F0502020204030204" pitchFamily="34" charset="0"/>
              </a:rPr>
              <a:t>IP PROTECTION</a:t>
            </a: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A43D6926-E17B-EF13-6DBC-F749281B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6278217" cy="384366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3000"/>
              </a:lnSpc>
              <a:buClr>
                <a:srgbClr val="000000"/>
              </a:buClr>
              <a:buSzPct val="100000"/>
              <a:buNone/>
            </a:pPr>
            <a:endParaRPr lang="en-US" sz="3200" dirty="0">
              <a:solidFill>
                <a:srgbClr val="2836C0"/>
              </a:solidFill>
            </a:endParaRPr>
          </a:p>
          <a:p>
            <a:pPr marL="0" indent="0" algn="ctr">
              <a:lnSpc>
                <a:spcPct val="93000"/>
              </a:lnSpc>
              <a:buClr>
                <a:srgbClr val="000000"/>
              </a:buClr>
              <a:buSzPct val="100000"/>
              <a:buNone/>
            </a:pPr>
            <a:r>
              <a:rPr lang="en-US" sz="3200" dirty="0">
                <a:solidFill>
                  <a:srgbClr val="2836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0" indent="0" algn="ctr">
              <a:lnSpc>
                <a:spcPct val="93000"/>
              </a:lnSpc>
              <a:buClr>
                <a:srgbClr val="000000"/>
              </a:buClr>
              <a:buSzPct val="100000"/>
              <a:buNone/>
            </a:pPr>
            <a:r>
              <a:rPr lang="en-US" sz="3200" dirty="0">
                <a:solidFill>
                  <a:srgbClr val="2836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copyrights, patents, trademarks, trade secrets, petty patents, utility models, biotech inventions, dormant patents, etc.</a:t>
            </a:r>
            <a:endParaRPr lang="it-IT" altLang="it-IT" sz="3200" dirty="0">
              <a:solidFill>
                <a:srgbClr val="2836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3000"/>
              </a:lnSpc>
              <a:buClr>
                <a:srgbClr val="000000"/>
              </a:buClr>
              <a:buSzPct val="100000"/>
              <a:buNone/>
            </a:pPr>
            <a:endParaRPr lang="en-US" altLang="it-IT" sz="2000" b="1" dirty="0">
              <a:solidFill>
                <a:srgbClr val="2836C0"/>
              </a:solidFill>
            </a:endParaRP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F92FDCC-4AB4-DAB6-6742-06DCCB7A0B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64" b="32930"/>
          <a:stretch/>
        </p:blipFill>
        <p:spPr>
          <a:xfrm>
            <a:off x="9273209" y="0"/>
            <a:ext cx="2915743" cy="373711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F3C0E0DD-1A4F-8734-3FE8-8C283A73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219855"/>
            <a:ext cx="754912" cy="8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03BB93-BF93-30DE-118D-16BF1396063E}"/>
              </a:ext>
            </a:extLst>
          </p:cNvPr>
          <p:cNvSpPr txBox="1"/>
          <p:nvPr/>
        </p:nvSpPr>
        <p:spPr>
          <a:xfrm>
            <a:off x="10262602" y="5380672"/>
            <a:ext cx="19293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IP4ENGINEERS</a:t>
            </a:r>
          </a:p>
          <a:p>
            <a:pPr algn="ctr"/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Property Protection for Engineers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DFAD112-7D0E-0DC6-AC91-0507E1D6B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7721" y="4115194"/>
            <a:ext cx="1049580" cy="1063421"/>
          </a:xfrm>
          <a:prstGeom prst="rect">
            <a:avLst/>
          </a:prstGeom>
        </p:spPr>
      </p:pic>
      <p:pic>
        <p:nvPicPr>
          <p:cNvPr id="2" name="Audio Recording 10 mar 2023, 15:36:32">
            <a:hlinkClick r:id="" action="ppaction://media"/>
            <a:extLst>
              <a:ext uri="{FF2B5EF4-FFF2-40B4-BE49-F238E27FC236}">
                <a16:creationId xmlns:a16="http://schemas.microsoft.com/office/drawing/2014/main" id="{14087A11-37A2-BB23-2A82-EA73E3620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5557" y="5931430"/>
            <a:ext cx="812800" cy="8128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A4F743-5173-8F84-DBE2-4E8BEAD908AB}"/>
              </a:ext>
            </a:extLst>
          </p:cNvPr>
          <p:cNvSpPr txBox="1"/>
          <p:nvPr/>
        </p:nvSpPr>
        <p:spPr>
          <a:xfrm>
            <a:off x="1079389" y="6201976"/>
            <a:ext cx="205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⬅️ </a:t>
            </a:r>
            <a:r>
              <a:rPr lang="it-IT" dirty="0">
                <a:solidFill>
                  <a:srgbClr val="FF0000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30412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olo 1">
            <a:extLst>
              <a:ext uri="{FF2B5EF4-FFF2-40B4-BE49-F238E27FC236}">
                <a16:creationId xmlns:a16="http://schemas.microsoft.com/office/drawing/2014/main" id="{E7C6351C-CE05-4BB4-1F6C-7E063DD6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it-IT" sz="5500" dirty="0">
                <a:solidFill>
                  <a:srgbClr val="2836C0"/>
                </a:solidFill>
                <a:latin typeface="Algerian" panose="020F0502020204030204" pitchFamily="34" charset="0"/>
                <a:cs typeface="Algerian" panose="020F0502020204030204" pitchFamily="34" charset="0"/>
              </a:rPr>
              <a:t>IP PROTECTION</a:t>
            </a: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A43D6926-E17B-EF13-6DBC-F749281B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6278217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2836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1:</a:t>
            </a:r>
          </a:p>
          <a:p>
            <a:pPr marL="0" indent="0">
              <a:buNone/>
            </a:pPr>
            <a:r>
              <a:rPr lang="it-IT" sz="3300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it-IT" sz="3300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actively</a:t>
            </a:r>
            <a:r>
              <a:rPr lang="it-IT" sz="3300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300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contribute</a:t>
            </a:r>
            <a:r>
              <a:rPr lang="it-IT" sz="3300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3300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it-IT" sz="3300" b="1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business </a:t>
            </a:r>
            <a:r>
              <a:rPr lang="it-IT" sz="3300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it-IT" sz="3300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300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collaborating</a:t>
            </a:r>
            <a:r>
              <a:rPr lang="it-IT" sz="3300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industrial and </a:t>
            </a:r>
            <a:r>
              <a:rPr lang="it-IT" sz="3300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it-IT" sz="3300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policies from small to large scale: </a:t>
            </a:r>
            <a:r>
              <a:rPr lang="it-IT" sz="3300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it-IT" sz="3300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from </a:t>
            </a:r>
            <a:r>
              <a:rPr lang="it-IT" sz="3300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it-IT" sz="3300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300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regional</a:t>
            </a:r>
            <a:r>
              <a:rPr lang="it-IT" sz="3300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national </a:t>
            </a:r>
            <a:r>
              <a:rPr lang="it-IT" sz="3300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it-IT" sz="3300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sz="3300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it-IT" sz="3300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one. </a:t>
            </a:r>
          </a:p>
          <a:p>
            <a:pPr marL="0" indent="0" algn="just">
              <a:buNone/>
            </a:pPr>
            <a:endParaRPr lang="en-US" sz="3300" dirty="0">
              <a:solidFill>
                <a:srgbClr val="2836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3000"/>
              </a:lnSpc>
              <a:buClr>
                <a:srgbClr val="000000"/>
              </a:buClr>
              <a:buSzPct val="100000"/>
              <a:buNone/>
            </a:pPr>
            <a:endParaRPr lang="en-US" altLang="it-IT" sz="2000" b="1" dirty="0">
              <a:solidFill>
                <a:srgbClr val="2836C0"/>
              </a:solidFill>
            </a:endParaRP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F92FDCC-4AB4-DAB6-6742-06DCCB7A0B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64" b="32930"/>
          <a:stretch/>
        </p:blipFill>
        <p:spPr>
          <a:xfrm>
            <a:off x="9273209" y="0"/>
            <a:ext cx="2915743" cy="373711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F3C0E0DD-1A4F-8734-3FE8-8C283A73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219855"/>
            <a:ext cx="754912" cy="8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03BB93-BF93-30DE-118D-16BF1396063E}"/>
              </a:ext>
            </a:extLst>
          </p:cNvPr>
          <p:cNvSpPr txBox="1"/>
          <p:nvPr/>
        </p:nvSpPr>
        <p:spPr>
          <a:xfrm>
            <a:off x="10262602" y="5380672"/>
            <a:ext cx="19293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IP4ENGINEERS</a:t>
            </a:r>
          </a:p>
          <a:p>
            <a:pPr algn="ctr"/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Property Protection for Engineers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DFAD112-7D0E-0DC6-AC91-0507E1D6B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7721" y="4115194"/>
            <a:ext cx="1049580" cy="1063421"/>
          </a:xfrm>
          <a:prstGeom prst="rect">
            <a:avLst/>
          </a:prstGeom>
        </p:spPr>
      </p:pic>
      <p:pic>
        <p:nvPicPr>
          <p:cNvPr id="2" name="Audio Recording 10 mar 2023, 15:37:29">
            <a:hlinkClick r:id="" action="ppaction://media"/>
            <a:extLst>
              <a:ext uri="{FF2B5EF4-FFF2-40B4-BE49-F238E27FC236}">
                <a16:creationId xmlns:a16="http://schemas.microsoft.com/office/drawing/2014/main" id="{4FD64747-A760-69C7-6347-C2B4DC7D0C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400" y="6088449"/>
            <a:ext cx="812800" cy="8128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AF001-E574-3CCF-2712-DCC8AF327FAB}"/>
              </a:ext>
            </a:extLst>
          </p:cNvPr>
          <p:cNvSpPr txBox="1"/>
          <p:nvPr/>
        </p:nvSpPr>
        <p:spPr>
          <a:xfrm>
            <a:off x="1029962" y="6354440"/>
            <a:ext cx="205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⬅️ </a:t>
            </a:r>
            <a:r>
              <a:rPr lang="it-IT" dirty="0">
                <a:solidFill>
                  <a:srgbClr val="FF0000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350634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olo 1">
            <a:extLst>
              <a:ext uri="{FF2B5EF4-FFF2-40B4-BE49-F238E27FC236}">
                <a16:creationId xmlns:a16="http://schemas.microsoft.com/office/drawing/2014/main" id="{E7C6351C-CE05-4BB4-1F6C-7E063DD6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it-IT" sz="5500" dirty="0">
                <a:solidFill>
                  <a:srgbClr val="2836C0"/>
                </a:solidFill>
                <a:latin typeface="Algerian" panose="020F0502020204030204" pitchFamily="34" charset="0"/>
                <a:cs typeface="Algerian" panose="020F0502020204030204" pitchFamily="34" charset="0"/>
              </a:rPr>
              <a:t>IP PROTECTION</a:t>
            </a: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A43D6926-E17B-EF13-6DBC-F749281B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042"/>
            <a:ext cx="8435009" cy="49099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2836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2:</a:t>
            </a:r>
          </a:p>
          <a:p>
            <a:pPr marL="0" indent="0">
              <a:buNone/>
            </a:pP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it-IT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encourage</a:t>
            </a:r>
            <a:r>
              <a:rPr lang="it-IT" b="1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it-IT" b="1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industrial </a:t>
            </a:r>
            <a:r>
              <a:rPr lang="it-IT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ensure</a:t>
            </a:r>
            <a:r>
              <a:rPr lang="it-IT" b="1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it-IT" b="1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it-IT" b="1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intellectual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it-IT" b="1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incentives 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new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inventions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preventing</a:t>
            </a:r>
            <a:r>
              <a:rPr lang="it-IT" b="1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illegal</a:t>
            </a:r>
            <a:r>
              <a:rPr lang="it-IT" b="1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copying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equip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the technical and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tools to navigate the system. In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advisable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seek</a:t>
            </a:r>
            <a:r>
              <a:rPr lang="it-IT" b="1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r>
              <a:rPr lang="it-IT" b="1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guidance</a:t>
            </a:r>
            <a:r>
              <a:rPr lang="it-IT" b="1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consultants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specialized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trademarks,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patents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trade secrets, etc.,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familiar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IP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standards, national and international bodies, so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can design and market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wisely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profitably</a:t>
            </a:r>
            <a:r>
              <a:rPr lang="it-IT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it-IT" b="1" dirty="0">
              <a:solidFill>
                <a:srgbClr val="2836C0"/>
              </a:solidFill>
            </a:endParaRP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F92FDCC-4AB4-DAB6-6742-06DCCB7A0B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64" b="32930"/>
          <a:stretch/>
        </p:blipFill>
        <p:spPr>
          <a:xfrm>
            <a:off x="9273209" y="0"/>
            <a:ext cx="2915743" cy="373711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F3C0E0DD-1A4F-8734-3FE8-8C283A73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219855"/>
            <a:ext cx="754912" cy="8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03BB93-BF93-30DE-118D-16BF1396063E}"/>
              </a:ext>
            </a:extLst>
          </p:cNvPr>
          <p:cNvSpPr txBox="1"/>
          <p:nvPr/>
        </p:nvSpPr>
        <p:spPr>
          <a:xfrm>
            <a:off x="10262602" y="5380672"/>
            <a:ext cx="19293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IP4ENGINEERS</a:t>
            </a:r>
          </a:p>
          <a:p>
            <a:pPr algn="ctr"/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Property Protection for Engineers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DFAD112-7D0E-0DC6-AC91-0507E1D6B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7721" y="4115194"/>
            <a:ext cx="1049580" cy="1063421"/>
          </a:xfrm>
          <a:prstGeom prst="rect">
            <a:avLst/>
          </a:prstGeom>
        </p:spPr>
      </p:pic>
      <p:pic>
        <p:nvPicPr>
          <p:cNvPr id="2" name="Audio Recording 10 mar 2023, 15:21:26">
            <a:hlinkClick r:id="" action="ppaction://media"/>
            <a:extLst>
              <a:ext uri="{FF2B5EF4-FFF2-40B4-BE49-F238E27FC236}">
                <a16:creationId xmlns:a16="http://schemas.microsoft.com/office/drawing/2014/main" id="{80B57D11-867B-D652-3A6E-72833BF23F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4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olo 1">
            <a:extLst>
              <a:ext uri="{FF2B5EF4-FFF2-40B4-BE49-F238E27FC236}">
                <a16:creationId xmlns:a16="http://schemas.microsoft.com/office/drawing/2014/main" id="{E7C6351C-CE05-4BB4-1F6C-7E063DD6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it-IT" sz="5500" dirty="0">
                <a:solidFill>
                  <a:srgbClr val="2836C0"/>
                </a:solidFill>
                <a:latin typeface="Algerian" panose="020F0502020204030204" pitchFamily="34" charset="0"/>
                <a:cs typeface="Algerian" panose="020F0502020204030204" pitchFamily="34" charset="0"/>
              </a:rPr>
              <a:t>IP PROTECTION</a:t>
            </a: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A43D6926-E17B-EF13-6DBC-F749281B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6278217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2836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3:</a:t>
            </a:r>
          </a:p>
          <a:p>
            <a:pPr marL="0" indent="0">
              <a:buNone/>
            </a:pPr>
            <a:r>
              <a:rPr lang="it-IT" sz="3600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it-IT" sz="3600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boost</a:t>
            </a:r>
            <a:r>
              <a:rPr lang="it-IT" sz="3600" b="1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it-IT" sz="3600" b="1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600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it-IT" sz="3600" b="1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innovative production </a:t>
            </a:r>
            <a:r>
              <a:rPr lang="it-IT" sz="3600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Europe, for </a:t>
            </a:r>
            <a:r>
              <a:rPr lang="it-IT" sz="3600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it-IT" sz="3600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global </a:t>
            </a:r>
            <a:r>
              <a:rPr lang="it-IT" sz="3600" b="1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competitiveness</a:t>
            </a:r>
            <a:r>
              <a:rPr lang="it-IT" sz="3600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the manufacturing </a:t>
            </a:r>
            <a:r>
              <a:rPr lang="it-IT" sz="3600" dirty="0" err="1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r>
              <a:rPr lang="it-IT" sz="3600" dirty="0">
                <a:solidFill>
                  <a:srgbClr val="2836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2836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F92FDCC-4AB4-DAB6-6742-06DCCB7A0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64" b="32930"/>
          <a:stretch/>
        </p:blipFill>
        <p:spPr>
          <a:xfrm>
            <a:off x="9273209" y="0"/>
            <a:ext cx="2915743" cy="373711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F3C0E0DD-1A4F-8734-3FE8-8C283A73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219855"/>
            <a:ext cx="754912" cy="8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03BB93-BF93-30DE-118D-16BF1396063E}"/>
              </a:ext>
            </a:extLst>
          </p:cNvPr>
          <p:cNvSpPr txBox="1"/>
          <p:nvPr/>
        </p:nvSpPr>
        <p:spPr>
          <a:xfrm>
            <a:off x="10262602" y="5380672"/>
            <a:ext cx="19293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IP4ENGINEERS</a:t>
            </a:r>
          </a:p>
          <a:p>
            <a:pPr algn="ctr"/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Property Protection for Engineers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DFAD112-7D0E-0DC6-AC91-0507E1D6B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7721" y="4115194"/>
            <a:ext cx="1049580" cy="10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olo 1">
            <a:extLst>
              <a:ext uri="{FF2B5EF4-FFF2-40B4-BE49-F238E27FC236}">
                <a16:creationId xmlns:a16="http://schemas.microsoft.com/office/drawing/2014/main" id="{E7C6351C-CE05-4BB4-1F6C-7E063DD6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95" y="-228599"/>
            <a:ext cx="5125421" cy="1401416"/>
          </a:xfrm>
        </p:spPr>
        <p:txBody>
          <a:bodyPr>
            <a:normAutofit/>
          </a:bodyPr>
          <a:lstStyle/>
          <a:p>
            <a:r>
              <a:rPr lang="it-IT" sz="5500" dirty="0">
                <a:solidFill>
                  <a:srgbClr val="2836C0"/>
                </a:solidFill>
                <a:latin typeface="Algerian" panose="020F0502020204030204" pitchFamily="34" charset="0"/>
                <a:cs typeface="Algerian" panose="020F0502020204030204" pitchFamily="34" charset="0"/>
              </a:rPr>
              <a:t>IP PROTECTION</a:t>
            </a: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A43D6926-E17B-EF13-6DBC-F749281B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357142"/>
            <a:ext cx="8947927" cy="5242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000" b="1" dirty="0">
                <a:solidFill>
                  <a:srgbClr val="2836C0"/>
                </a:solidFill>
                <a:latin typeface="TimesNewRomanPSMT"/>
              </a:rPr>
              <a:t>E</a:t>
            </a:r>
            <a:r>
              <a:rPr lang="it-IT" sz="3000" b="1" dirty="0">
                <a:solidFill>
                  <a:srgbClr val="2836C0"/>
                </a:solidFill>
                <a:effectLst/>
                <a:latin typeface="TimesNewRomanPSMT"/>
              </a:rPr>
              <a:t>ducational </a:t>
            </a:r>
            <a:r>
              <a:rPr lang="it-IT" sz="3000" b="1" dirty="0" err="1">
                <a:solidFill>
                  <a:srgbClr val="2836C0"/>
                </a:solidFill>
                <a:effectLst/>
                <a:latin typeface="TimesNewRomanPSMT"/>
              </a:rPr>
              <a:t>objectives</a:t>
            </a:r>
            <a:r>
              <a:rPr lang="it-IT" sz="3000" b="1" dirty="0">
                <a:solidFill>
                  <a:srgbClr val="2836C0"/>
                </a:solidFill>
                <a:effectLst/>
                <a:latin typeface="TimesNewRomanPSMT"/>
              </a:rPr>
              <a:t> : </a:t>
            </a:r>
            <a:endParaRPr lang="it-IT" sz="3000" b="1" dirty="0">
              <a:solidFill>
                <a:srgbClr val="2836C0"/>
              </a:solidFill>
              <a:effectLst/>
            </a:endParaRPr>
          </a:p>
          <a:p>
            <a:pPr marL="0" indent="0">
              <a:buNone/>
            </a:pP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(a)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Learn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to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identify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and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analyze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legal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issues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related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to </a:t>
            </a:r>
            <a:r>
              <a:rPr lang="it-IT" sz="3000" dirty="0">
                <a:solidFill>
                  <a:srgbClr val="2836C0"/>
                </a:solidFill>
                <a:latin typeface="TimesNewRomanPSMT"/>
              </a:rPr>
              <a:t>the engineering 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field.</a:t>
            </a:r>
            <a:endParaRPr lang="it-IT" sz="3000" dirty="0">
              <a:solidFill>
                <a:srgbClr val="2836C0"/>
              </a:solidFill>
              <a:effectLst/>
            </a:endParaRPr>
          </a:p>
          <a:p>
            <a:pPr marL="0" indent="0">
              <a:buNone/>
            </a:pP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(b)  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Understand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contemporary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challenges to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technology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and engineering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research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and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development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on an international and comparative scale (e.g.,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where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to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register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a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patent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to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maximize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economic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return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? How to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protect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your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work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against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illegal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copying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, IP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infringements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, product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counterfeits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and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piracy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? etc.). </a:t>
            </a:r>
            <a:endParaRPr lang="it-IT" sz="3000" dirty="0">
              <a:solidFill>
                <a:srgbClr val="2836C0"/>
              </a:solidFill>
              <a:effectLst/>
            </a:endParaRPr>
          </a:p>
          <a:p>
            <a:pPr marL="0" indent="0">
              <a:buNone/>
            </a:pP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(c)  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Identify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protective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strategies for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your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own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products,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increasing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innovation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 and </a:t>
            </a:r>
            <a:r>
              <a:rPr lang="it-IT" sz="3000" dirty="0" err="1">
                <a:solidFill>
                  <a:srgbClr val="2836C0"/>
                </a:solidFill>
                <a:effectLst/>
                <a:latin typeface="TimesNewRomanPSMT"/>
              </a:rPr>
              <a:t>competitiveness</a:t>
            </a:r>
            <a:r>
              <a:rPr lang="it-IT" sz="3000" dirty="0">
                <a:solidFill>
                  <a:srgbClr val="2836C0"/>
                </a:solidFill>
                <a:effectLst/>
                <a:latin typeface="TimesNewRomanPSMT"/>
              </a:rPr>
              <a:t>. </a:t>
            </a:r>
            <a:endParaRPr lang="it-IT" sz="3000" dirty="0">
              <a:solidFill>
                <a:srgbClr val="2836C0"/>
              </a:solidFill>
              <a:effectLst/>
            </a:endParaRP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F92FDCC-4AB4-DAB6-6742-06DCCB7A0B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64" b="32930"/>
          <a:stretch/>
        </p:blipFill>
        <p:spPr>
          <a:xfrm>
            <a:off x="9273209" y="0"/>
            <a:ext cx="2915743" cy="373711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F3C0E0DD-1A4F-8734-3FE8-8C283A73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219855"/>
            <a:ext cx="754912" cy="8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03BB93-BF93-30DE-118D-16BF1396063E}"/>
              </a:ext>
            </a:extLst>
          </p:cNvPr>
          <p:cNvSpPr txBox="1"/>
          <p:nvPr/>
        </p:nvSpPr>
        <p:spPr>
          <a:xfrm>
            <a:off x="10262602" y="5380672"/>
            <a:ext cx="19293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IP4ENGINEERS</a:t>
            </a:r>
          </a:p>
          <a:p>
            <a:pPr algn="ctr"/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Property Protection for Engineers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DFAD112-7D0E-0DC6-AC91-0507E1D6B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7721" y="4115194"/>
            <a:ext cx="1049580" cy="1063421"/>
          </a:xfrm>
          <a:prstGeom prst="rect">
            <a:avLst/>
          </a:prstGeom>
        </p:spPr>
      </p:pic>
      <p:pic>
        <p:nvPicPr>
          <p:cNvPr id="2" name="Audio Recording 10 mar 2023, 15:42:02">
            <a:hlinkClick r:id="" action="ppaction://media"/>
            <a:extLst>
              <a:ext uri="{FF2B5EF4-FFF2-40B4-BE49-F238E27FC236}">
                <a16:creationId xmlns:a16="http://schemas.microsoft.com/office/drawing/2014/main" id="{3E11D602-EB24-613A-88F5-04FAA80DBF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89516" y="65709"/>
            <a:ext cx="812800" cy="8128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5FC240-4ABA-2263-4327-588CE48CC280}"/>
              </a:ext>
            </a:extLst>
          </p:cNvPr>
          <p:cNvSpPr txBox="1"/>
          <p:nvPr/>
        </p:nvSpPr>
        <p:spPr>
          <a:xfrm>
            <a:off x="7060398" y="413067"/>
            <a:ext cx="205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⬅️ </a:t>
            </a:r>
            <a:r>
              <a:rPr lang="it-IT" dirty="0">
                <a:solidFill>
                  <a:srgbClr val="FF0000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1838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A43D6926-E17B-EF13-6DBC-F749281B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308112"/>
            <a:ext cx="6937513" cy="5988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300" b="1" dirty="0" err="1">
                <a:solidFill>
                  <a:srgbClr val="2836C0"/>
                </a:solidFill>
                <a:effectLst/>
                <a:latin typeface="TimesNewRomanPSMT"/>
              </a:rPr>
              <a:t>Approaching</a:t>
            </a:r>
            <a:r>
              <a:rPr lang="it-IT" sz="3300" b="1" dirty="0">
                <a:solidFill>
                  <a:srgbClr val="2836C0"/>
                </a:solidFill>
                <a:effectLst/>
                <a:latin typeface="TimesNewRomanPSMT"/>
              </a:rPr>
              <a:t> </a:t>
            </a:r>
            <a:r>
              <a:rPr lang="it-IT" sz="3300" b="1" dirty="0" err="1">
                <a:solidFill>
                  <a:srgbClr val="2836C0"/>
                </a:solidFill>
                <a:effectLst/>
                <a:latin typeface="TimesNewRomanPSMT"/>
              </a:rPr>
              <a:t>legal</a:t>
            </a:r>
            <a:r>
              <a:rPr lang="it-IT" sz="3300" b="1" dirty="0">
                <a:solidFill>
                  <a:srgbClr val="2836C0"/>
                </a:solidFill>
                <a:effectLst/>
                <a:latin typeface="TimesNewRomanPSMT"/>
              </a:rPr>
              <a:t> </a:t>
            </a:r>
            <a:r>
              <a:rPr lang="it-IT" sz="3300" b="1" dirty="0" err="1">
                <a:solidFill>
                  <a:srgbClr val="2836C0"/>
                </a:solidFill>
                <a:effectLst/>
                <a:latin typeface="TimesNewRomanPSMT"/>
              </a:rPr>
              <a:t>issues</a:t>
            </a:r>
            <a:r>
              <a:rPr lang="it-IT" sz="3300" b="1" dirty="0">
                <a:solidFill>
                  <a:srgbClr val="2836C0"/>
                </a:solidFill>
                <a:effectLst/>
                <a:latin typeface="TimesNewRomanPSMT"/>
              </a:rPr>
              <a:t> from the </a:t>
            </a:r>
            <a:r>
              <a:rPr lang="it-IT" sz="3300" b="1" dirty="0" err="1">
                <a:solidFill>
                  <a:srgbClr val="2836C0"/>
                </a:solidFill>
                <a:effectLst/>
                <a:latin typeface="TimesNewRomanPSMT"/>
              </a:rPr>
              <a:t>perspective</a:t>
            </a:r>
            <a:r>
              <a:rPr lang="it-IT" sz="3300" b="1" dirty="0">
                <a:solidFill>
                  <a:srgbClr val="2836C0"/>
                </a:solidFill>
                <a:effectLst/>
                <a:latin typeface="TimesNewRomanPSMT"/>
              </a:rPr>
              <a:t> of a non-</a:t>
            </a:r>
            <a:r>
              <a:rPr lang="it-IT" sz="3300" b="1" dirty="0" err="1">
                <a:solidFill>
                  <a:srgbClr val="2836C0"/>
                </a:solidFill>
                <a:effectLst/>
                <a:latin typeface="TimesNewRomanPSMT"/>
              </a:rPr>
              <a:t>legal</a:t>
            </a:r>
            <a:r>
              <a:rPr lang="it-IT" sz="3300" b="1" dirty="0">
                <a:solidFill>
                  <a:srgbClr val="2836C0"/>
                </a:solidFill>
                <a:effectLst/>
                <a:latin typeface="TimesNewRomanPSMT"/>
              </a:rPr>
              <a:t> audience</a:t>
            </a:r>
          </a:p>
          <a:p>
            <a:pPr marL="0" indent="0">
              <a:buNone/>
            </a:pPr>
            <a:endParaRPr lang="it-IT" sz="3300" b="1" dirty="0">
              <a:solidFill>
                <a:srgbClr val="2836C0"/>
              </a:solidFill>
              <a:latin typeface="TimesNewRomanPSMT"/>
            </a:endParaRPr>
          </a:p>
          <a:p>
            <a:pPr marL="0" indent="0">
              <a:buNone/>
            </a:pPr>
            <a:r>
              <a:rPr lang="it-IT" sz="3300" dirty="0" err="1">
                <a:solidFill>
                  <a:srgbClr val="2836C0"/>
                </a:solidFill>
                <a:effectLst/>
                <a:latin typeface="TimesNewRomanPSMT"/>
              </a:rPr>
              <a:t>Terminology</a:t>
            </a:r>
            <a:endParaRPr lang="it-IT" sz="3300" dirty="0">
              <a:solidFill>
                <a:srgbClr val="2836C0"/>
              </a:solidFill>
              <a:effectLst/>
              <a:latin typeface="TimesNewRomanPSMT"/>
            </a:endParaRPr>
          </a:p>
          <a:p>
            <a:pPr marL="0" indent="0">
              <a:buNone/>
            </a:pPr>
            <a:r>
              <a:rPr lang="it-IT" sz="3300" dirty="0">
                <a:solidFill>
                  <a:srgbClr val="2836C0"/>
                </a:solidFill>
                <a:latin typeface="TimesNewRomanPSMT"/>
              </a:rPr>
              <a:t>Deadlines</a:t>
            </a:r>
          </a:p>
          <a:p>
            <a:pPr marL="0" indent="0">
              <a:buNone/>
            </a:pPr>
            <a:r>
              <a:rPr lang="it-IT" sz="3300" dirty="0">
                <a:solidFill>
                  <a:srgbClr val="2836C0"/>
                </a:solidFill>
                <a:latin typeface="TimesNewRomanPSMT"/>
              </a:rPr>
              <a:t>Expertise</a:t>
            </a:r>
          </a:p>
          <a:p>
            <a:pPr marL="0" indent="0">
              <a:buNone/>
            </a:pPr>
            <a:r>
              <a:rPr lang="it-IT" sz="3300" dirty="0">
                <a:solidFill>
                  <a:srgbClr val="2836C0"/>
                </a:solidFill>
                <a:latin typeface="TimesNewRomanPSMT"/>
              </a:rPr>
              <a:t>License</a:t>
            </a:r>
          </a:p>
          <a:p>
            <a:pPr marL="0" indent="0">
              <a:buNone/>
            </a:pPr>
            <a:r>
              <a:rPr lang="it-IT" sz="3300" dirty="0">
                <a:solidFill>
                  <a:srgbClr val="2836C0"/>
                </a:solidFill>
                <a:latin typeface="TimesNewRomanPSMT"/>
              </a:rPr>
              <a:t>Location</a:t>
            </a:r>
          </a:p>
          <a:p>
            <a:pPr marL="0" indent="0">
              <a:buNone/>
            </a:pPr>
            <a:r>
              <a:rPr lang="it-IT" sz="3300" dirty="0">
                <a:solidFill>
                  <a:srgbClr val="2836C0"/>
                </a:solidFill>
                <a:latin typeface="TimesNewRomanPSMT"/>
              </a:rPr>
              <a:t>Costs</a:t>
            </a:r>
          </a:p>
          <a:p>
            <a:pPr marL="0" indent="0">
              <a:buNone/>
            </a:pPr>
            <a:r>
              <a:rPr lang="it-IT" sz="3300" dirty="0">
                <a:solidFill>
                  <a:srgbClr val="2836C0"/>
                </a:solidFill>
                <a:latin typeface="TimesNewRomanPSMT"/>
              </a:rPr>
              <a:t>Financial </a:t>
            </a:r>
            <a:r>
              <a:rPr lang="it-IT" sz="3300" dirty="0" err="1">
                <a:solidFill>
                  <a:srgbClr val="2836C0"/>
                </a:solidFill>
                <a:latin typeface="TimesNewRomanPSMT"/>
              </a:rPr>
              <a:t>return</a:t>
            </a:r>
            <a:endParaRPr lang="it-IT" sz="3300" dirty="0">
              <a:solidFill>
                <a:srgbClr val="2836C0"/>
              </a:solidFill>
              <a:latin typeface="TimesNewRomanPSMT"/>
            </a:endParaRPr>
          </a:p>
          <a:p>
            <a:pPr marL="0" indent="0">
              <a:buNone/>
            </a:pPr>
            <a:br>
              <a:rPr lang="it-IT" sz="1800" dirty="0">
                <a:effectLst/>
                <a:latin typeface="TimesNewRomanPSMT"/>
              </a:rPr>
            </a:br>
            <a:endParaRPr lang="it-IT" sz="2000" dirty="0">
              <a:effectLst/>
            </a:endParaRPr>
          </a:p>
          <a:p>
            <a:pPr marL="0" indent="0">
              <a:lnSpc>
                <a:spcPct val="93000"/>
              </a:lnSpc>
              <a:buClr>
                <a:srgbClr val="000000"/>
              </a:buClr>
              <a:buSzPct val="100000"/>
              <a:buNone/>
            </a:pPr>
            <a:endParaRPr lang="en-US" altLang="it-IT" sz="2000" b="1" dirty="0">
              <a:solidFill>
                <a:srgbClr val="2836C0"/>
              </a:solidFill>
            </a:endParaRP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F92FDCC-4AB4-DAB6-6742-06DCCB7A0B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64" b="32930"/>
          <a:stretch/>
        </p:blipFill>
        <p:spPr>
          <a:xfrm>
            <a:off x="9273209" y="0"/>
            <a:ext cx="2915743" cy="373711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F3C0E0DD-1A4F-8734-3FE8-8C283A73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219855"/>
            <a:ext cx="754912" cy="8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03BB93-BF93-30DE-118D-16BF1396063E}"/>
              </a:ext>
            </a:extLst>
          </p:cNvPr>
          <p:cNvSpPr txBox="1"/>
          <p:nvPr/>
        </p:nvSpPr>
        <p:spPr>
          <a:xfrm>
            <a:off x="10262602" y="5380672"/>
            <a:ext cx="19293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IP4ENGINEERS</a:t>
            </a:r>
          </a:p>
          <a:p>
            <a:pPr algn="ctr"/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Property Protection for Engineers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DFAD112-7D0E-0DC6-AC91-0507E1D6B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7721" y="4115194"/>
            <a:ext cx="1049580" cy="1063421"/>
          </a:xfrm>
          <a:prstGeom prst="rect">
            <a:avLst/>
          </a:prstGeom>
        </p:spPr>
      </p:pic>
      <p:pic>
        <p:nvPicPr>
          <p:cNvPr id="9" name="Audio Recording 10 mar 2023, 15:43:16">
            <a:hlinkClick r:id="" action="ppaction://media"/>
            <a:extLst>
              <a:ext uri="{FF2B5EF4-FFF2-40B4-BE49-F238E27FC236}">
                <a16:creationId xmlns:a16="http://schemas.microsoft.com/office/drawing/2014/main" id="{52172537-9740-A20B-9E4F-44AB5A8A7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7322" y="5737088"/>
            <a:ext cx="812800" cy="8128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324C982-2E0B-8D69-B9B8-9DB862810717}"/>
              </a:ext>
            </a:extLst>
          </p:cNvPr>
          <p:cNvSpPr txBox="1"/>
          <p:nvPr/>
        </p:nvSpPr>
        <p:spPr>
          <a:xfrm>
            <a:off x="1413021" y="6053728"/>
            <a:ext cx="205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⬅️ </a:t>
            </a:r>
            <a:r>
              <a:rPr lang="it-IT" dirty="0">
                <a:solidFill>
                  <a:srgbClr val="FF0000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280887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400</Words>
  <Application>Microsoft Macintosh PowerPoint</Application>
  <PresentationFormat>Widescreen</PresentationFormat>
  <Paragraphs>54</Paragraphs>
  <Slides>7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Times New Roman</vt:lpstr>
      <vt:lpstr>TimesNewRomanPSMT</vt:lpstr>
      <vt:lpstr>Wingdings</vt:lpstr>
      <vt:lpstr>Tema di Office</vt:lpstr>
      <vt:lpstr>IP PROTECTION</vt:lpstr>
      <vt:lpstr>IP PROTECTION</vt:lpstr>
      <vt:lpstr>IP PROTECTION</vt:lpstr>
      <vt:lpstr>IP PROTECTION</vt:lpstr>
      <vt:lpstr>IP PROTECTION</vt:lpstr>
      <vt:lpstr>IP PROTECTION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ISABELLA FERRARI</dc:creator>
  <cp:lastModifiedBy>ISABELLA FERRARI</cp:lastModifiedBy>
  <cp:revision>13</cp:revision>
  <dcterms:created xsi:type="dcterms:W3CDTF">2023-02-27T10:20:54Z</dcterms:created>
  <dcterms:modified xsi:type="dcterms:W3CDTF">2023-03-10T14:56:43Z</dcterms:modified>
</cp:coreProperties>
</file>